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3"/>
  </p:notesMasterIdLst>
  <p:sldIdLst>
    <p:sldId id="278" r:id="rId2"/>
    <p:sldId id="311" r:id="rId3"/>
    <p:sldId id="256" r:id="rId4"/>
    <p:sldId id="334" r:id="rId5"/>
    <p:sldId id="332" r:id="rId6"/>
    <p:sldId id="335" r:id="rId7"/>
    <p:sldId id="333" r:id="rId8"/>
    <p:sldId id="337" r:id="rId9"/>
    <p:sldId id="338" r:id="rId10"/>
    <p:sldId id="343" r:id="rId11"/>
    <p:sldId id="344" r:id="rId12"/>
    <p:sldId id="341" r:id="rId13"/>
    <p:sldId id="342" r:id="rId14"/>
    <p:sldId id="347" r:id="rId15"/>
    <p:sldId id="349" r:id="rId16"/>
    <p:sldId id="324" r:id="rId17"/>
    <p:sldId id="350" r:id="rId18"/>
    <p:sldId id="330" r:id="rId19"/>
    <p:sldId id="351" r:id="rId20"/>
    <p:sldId id="329" r:id="rId21"/>
    <p:sldId id="352" r:id="rId22"/>
    <p:sldId id="363" r:id="rId23"/>
    <p:sldId id="328" r:id="rId24"/>
    <p:sldId id="355" r:id="rId25"/>
    <p:sldId id="354" r:id="rId26"/>
    <p:sldId id="364" r:id="rId27"/>
    <p:sldId id="358" r:id="rId28"/>
    <p:sldId id="359" r:id="rId29"/>
    <p:sldId id="356" r:id="rId30"/>
    <p:sldId id="357" r:id="rId31"/>
    <p:sldId id="360" r:id="rId32"/>
    <p:sldId id="353" r:id="rId33"/>
    <p:sldId id="361" r:id="rId34"/>
    <p:sldId id="365" r:id="rId35"/>
    <p:sldId id="362" r:id="rId36"/>
    <p:sldId id="331" r:id="rId37"/>
    <p:sldId id="367" r:id="rId38"/>
    <p:sldId id="327" r:id="rId39"/>
    <p:sldId id="368" r:id="rId40"/>
    <p:sldId id="369" r:id="rId41"/>
    <p:sldId id="26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2EC"/>
    <a:srgbClr val="1E09B7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0756" autoAdjust="0"/>
  </p:normalViewPr>
  <p:slideViewPr>
    <p:cSldViewPr snapToObjects="1">
      <p:cViewPr>
        <p:scale>
          <a:sx n="74" d="100"/>
          <a:sy n="74" d="100"/>
        </p:scale>
        <p:origin x="-1044" y="30"/>
      </p:cViewPr>
      <p:guideLst>
        <p:guide orient="horz" pos="3838"/>
        <p:guide orient="horz" pos="890"/>
        <p:guide orient="horz" pos="1252"/>
        <p:guide orient="horz" pos="209"/>
        <p:guide pos="5477"/>
        <p:guide pos="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DF8EF-233E-F142-A633-38F74537741F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08D4-0002-0F42-A64E-9FA89359BC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9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6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9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50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3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7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4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9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3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3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0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1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3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0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27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99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77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7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08D4-0002-0F42-A64E-9FA89359BC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7356-8B83-5444-AC59-C46D5EA07081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80BF-7582-7D40-AF57-B8F1551003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tearth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50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9643" y="803276"/>
            <a:ext cx="5143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Marcel </a:t>
            </a:r>
            <a:r>
              <a:rPr lang="en-US" sz="2400" dirty="0" err="1" smtClean="0"/>
              <a:t>Crok</a:t>
            </a:r>
            <a:r>
              <a:rPr lang="en-US" sz="2400" dirty="0" smtClean="0"/>
              <a:t> | </a:t>
            </a:r>
            <a:r>
              <a:rPr lang="en-US" sz="2400" i="1" dirty="0" smtClean="0"/>
              <a:t>De </a:t>
            </a:r>
            <a:r>
              <a:rPr lang="en-US" sz="2400" i="1" dirty="0" err="1" smtClean="0"/>
              <a:t>staat</a:t>
            </a:r>
            <a:r>
              <a:rPr lang="en-US" sz="2400" i="1" dirty="0" smtClean="0"/>
              <a:t> van het </a:t>
            </a:r>
            <a:r>
              <a:rPr lang="en-US" sz="2400" i="1" dirty="0" err="1" smtClean="0"/>
              <a:t>klimaat</a:t>
            </a:r>
            <a:r>
              <a:rPr lang="en-US" sz="2400" i="1" dirty="0" smtClean="0"/>
              <a:t> </a:t>
            </a:r>
            <a:endParaRPr lang="en-US" sz="24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Klimaatcongres</a:t>
            </a:r>
            <a:r>
              <a:rPr lang="en-US" sz="1600" dirty="0" smtClean="0"/>
              <a:t> 2011 | </a:t>
            </a:r>
            <a:r>
              <a:rPr lang="en-US" sz="1600" dirty="0" err="1" smtClean="0"/>
              <a:t>Woensdag</a:t>
            </a:r>
            <a:r>
              <a:rPr lang="en-US" sz="1600" dirty="0" smtClean="0"/>
              <a:t> 2 </a:t>
            </a:r>
            <a:r>
              <a:rPr lang="en-US" sz="1600" dirty="0" err="1" smtClean="0"/>
              <a:t>november</a:t>
            </a:r>
            <a:r>
              <a:rPr lang="en-US" sz="1600" dirty="0" smtClean="0"/>
              <a:t> | Utrecht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3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kmarine.files.wordpress.com/2009/04/327051main_aerosol_absorb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298" y="4941168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dirty="0" smtClean="0">
                <a:latin typeface="+mn-lt"/>
              </a:rPr>
              <a:t>Aerosolen</a:t>
            </a:r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8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mateblog.ch/wp-content/uploads/2009/08/wolken.pict3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2" y="0"/>
            <a:ext cx="9162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44965" y="620688"/>
            <a:ext cx="127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Wolken</a:t>
            </a:r>
          </a:p>
        </p:txBody>
      </p:sp>
    </p:spTree>
    <p:extLst>
      <p:ext uri="{BB962C8B-B14F-4D97-AF65-F5344CB8AC3E}">
        <p14:creationId xmlns:p14="http://schemas.microsoft.com/office/powerpoint/2010/main" val="2700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theurbn.com/wp-content/uploads/2010/10/oceans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0"/>
            <a:ext cx="9160364" cy="72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+mn-lt"/>
              </a:rPr>
              <a:t>Oceanen?</a:t>
            </a:r>
            <a:endParaRPr lang="nl-NL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2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>
                <a:latin typeface="+mn-lt"/>
              </a:rPr>
              <a:t>Atlantic</a:t>
            </a:r>
            <a:r>
              <a:rPr lang="nl-NL" sz="2800" dirty="0" smtClean="0">
                <a:latin typeface="+mn-lt"/>
              </a:rPr>
              <a:t> </a:t>
            </a:r>
            <a:r>
              <a:rPr lang="nl-NL" sz="2800" dirty="0" err="1" smtClean="0">
                <a:latin typeface="+mn-lt"/>
              </a:rPr>
              <a:t>Multidecadal</a:t>
            </a:r>
            <a:r>
              <a:rPr lang="nl-NL" sz="2800" dirty="0" smtClean="0">
                <a:latin typeface="+mn-lt"/>
              </a:rPr>
              <a:t> </a:t>
            </a:r>
            <a:r>
              <a:rPr lang="nl-NL" sz="2800" dirty="0" err="1" smtClean="0">
                <a:latin typeface="+mn-lt"/>
              </a:rPr>
              <a:t>Oscillation</a:t>
            </a:r>
            <a:endParaRPr lang="nl-NL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382"/>
            <a:ext cx="9252520" cy="386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Andere antropogene factoren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Naast CO</a:t>
            </a:r>
            <a:r>
              <a:rPr lang="nl-NL" baseline="-25000" dirty="0" smtClean="0"/>
              <a:t>2</a:t>
            </a:r>
            <a:r>
              <a:rPr lang="nl-NL" dirty="0" smtClean="0"/>
              <a:t> en andere broeikasgassen zijn er diverse andere antropogene factoren die van belang zijn: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Aërosolen</a:t>
            </a:r>
            <a:r>
              <a:rPr lang="nl-NL" dirty="0" smtClean="0"/>
              <a:t> waaronder roet</a:t>
            </a:r>
          </a:p>
          <a:p>
            <a:pPr marL="514350" indent="-514350">
              <a:buAutoNum type="arabicPeriod"/>
            </a:pPr>
            <a:r>
              <a:rPr lang="nl-NL" dirty="0" smtClean="0"/>
              <a:t>Stikstof depositie</a:t>
            </a:r>
          </a:p>
          <a:p>
            <a:pPr marL="514350" indent="-514350">
              <a:buAutoNum type="arabicPeriod"/>
            </a:pPr>
            <a:r>
              <a:rPr lang="nl-NL" dirty="0" smtClean="0"/>
              <a:t>Effect van CO</a:t>
            </a:r>
            <a:r>
              <a:rPr lang="nl-NL" baseline="-25000" dirty="0" smtClean="0"/>
              <a:t>2</a:t>
            </a:r>
            <a:r>
              <a:rPr lang="nl-NL" dirty="0" smtClean="0"/>
              <a:t> op de biosfeer</a:t>
            </a:r>
          </a:p>
          <a:p>
            <a:pPr marL="514350" indent="-514350">
              <a:buAutoNum type="arabicPeriod"/>
            </a:pPr>
            <a:r>
              <a:rPr lang="nl-NL" dirty="0" smtClean="0"/>
              <a:t>Veranderd landgebruik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1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408" y="1905506"/>
            <a:ext cx="5033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Samengevat:</a:t>
            </a:r>
          </a:p>
          <a:p>
            <a:r>
              <a:rPr lang="nl-NL" sz="3600" dirty="0" smtClean="0"/>
              <a:t>Er is meer onder de zon dan CO</a:t>
            </a:r>
            <a:r>
              <a:rPr lang="nl-NL" sz="3600" baseline="-25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8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19672" y="2132856"/>
            <a:ext cx="5244767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>
                <a:ea typeface="Calibri"/>
                <a:cs typeface="Times New Roman"/>
              </a:rPr>
              <a:t>CO</a:t>
            </a:r>
            <a:r>
              <a:rPr lang="nl-NL" sz="3600" baseline="-25000" dirty="0">
                <a:ea typeface="Calibri"/>
                <a:cs typeface="Times New Roman"/>
              </a:rPr>
              <a:t>2</a:t>
            </a:r>
            <a:r>
              <a:rPr lang="nl-NL" sz="3600" dirty="0">
                <a:ea typeface="Calibri"/>
                <a:cs typeface="Times New Roman"/>
              </a:rPr>
              <a:t>-beleid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>
                <a:ea typeface="Calibri"/>
                <a:cs typeface="Calibri"/>
              </a:rPr>
              <a:t>≠</a:t>
            </a:r>
            <a:endParaRPr lang="nl-NL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Klimaatbeleid</a:t>
            </a:r>
            <a:endParaRPr lang="nl-NL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mokest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" y="722488"/>
            <a:ext cx="9125417" cy="61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27584" y="18864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Leven we in het </a:t>
            </a:r>
            <a:r>
              <a:rPr lang="nl-NL" sz="2800" dirty="0" err="1"/>
              <a:t>antropoceen</a:t>
            </a:r>
            <a:r>
              <a:rPr lang="nl-N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7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bruiker\Documents\colleges lezingen\Klimaatcongres 2011\Seoul neers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" y="1124744"/>
            <a:ext cx="9138921" cy="52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339752" y="404664"/>
            <a:ext cx="4872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Neerslag in Seoul, Zuid-Korea</a:t>
            </a:r>
          </a:p>
        </p:txBody>
      </p:sp>
    </p:spTree>
    <p:extLst>
      <p:ext uri="{BB962C8B-B14F-4D97-AF65-F5344CB8AC3E}">
        <p14:creationId xmlns:p14="http://schemas.microsoft.com/office/powerpoint/2010/main" val="1430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408" y="1905506"/>
            <a:ext cx="48984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“Wat </a:t>
            </a:r>
            <a:r>
              <a:rPr lang="nl-NL" sz="2800" dirty="0"/>
              <a:t>er gebeurd is, zal weer </a:t>
            </a:r>
            <a:endParaRPr lang="nl-NL" sz="2800" dirty="0" smtClean="0"/>
          </a:p>
          <a:p>
            <a:r>
              <a:rPr lang="nl-NL" sz="2800" dirty="0" smtClean="0"/>
              <a:t>gebeuren </a:t>
            </a:r>
            <a:r>
              <a:rPr lang="nl-NL" sz="2800" dirty="0"/>
              <a:t>en wat er gedaan is, </a:t>
            </a:r>
            <a:endParaRPr lang="nl-NL" sz="2800" dirty="0" smtClean="0"/>
          </a:p>
          <a:p>
            <a:r>
              <a:rPr lang="nl-NL" sz="2800" dirty="0" smtClean="0"/>
              <a:t>zal </a:t>
            </a:r>
            <a:r>
              <a:rPr lang="nl-NL" sz="2800" dirty="0"/>
              <a:t>weer gedaan worden; </a:t>
            </a:r>
            <a:endParaRPr lang="nl-NL" sz="2800" dirty="0" smtClean="0"/>
          </a:p>
          <a:p>
            <a:r>
              <a:rPr lang="nl-NL" sz="2800" dirty="0" smtClean="0"/>
              <a:t>er </a:t>
            </a:r>
            <a:r>
              <a:rPr lang="nl-NL" sz="2800" dirty="0"/>
              <a:t>is niets nieuws onder de </a:t>
            </a:r>
            <a:r>
              <a:rPr lang="nl-NL" sz="2800" dirty="0" smtClean="0"/>
              <a:t>zon.“</a:t>
            </a:r>
          </a:p>
          <a:p>
            <a:endParaRPr lang="nl-NL" sz="2800" i="1" dirty="0"/>
          </a:p>
          <a:p>
            <a:r>
              <a:rPr lang="nl-NL" sz="2800" i="1" dirty="0" smtClean="0"/>
              <a:t>Prediker 1:9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41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51720" y="2780927"/>
            <a:ext cx="4958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Ik ben klimaatneutraal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107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ocuments\colleges lezingen\Klimaatcongres 2011\Mondiale neers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3999" cy="54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15616" y="332810"/>
            <a:ext cx="7520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Global </a:t>
            </a:r>
            <a:r>
              <a:rPr lang="nl-NL" sz="2800" dirty="0" err="1"/>
              <a:t>Precipitation</a:t>
            </a:r>
            <a:r>
              <a:rPr lang="nl-NL" sz="2800" dirty="0"/>
              <a:t> </a:t>
            </a:r>
            <a:r>
              <a:rPr lang="nl-NL" sz="2800" dirty="0" err="1"/>
              <a:t>Climatology</a:t>
            </a:r>
            <a:r>
              <a:rPr lang="nl-NL" sz="2800" dirty="0"/>
              <a:t> Project </a:t>
            </a:r>
          </a:p>
        </p:txBody>
      </p:sp>
    </p:spTree>
    <p:extLst>
      <p:ext uri="{BB962C8B-B14F-4D97-AF65-F5344CB8AC3E}">
        <p14:creationId xmlns:p14="http://schemas.microsoft.com/office/powerpoint/2010/main" val="12657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325"/>
            <a:ext cx="9144000" cy="54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23728" y="18864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Neerslag in Wageningen</a:t>
            </a:r>
          </a:p>
        </p:txBody>
      </p:sp>
    </p:spTree>
    <p:extLst>
      <p:ext uri="{BB962C8B-B14F-4D97-AF65-F5344CB8AC3E}">
        <p14:creationId xmlns:p14="http://schemas.microsoft.com/office/powerpoint/2010/main" val="4246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ebruiker\Documents\colleges lezingen\Klimaatcongres 2011\Max neerslag NL op een d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628"/>
            <a:ext cx="756084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 descr="KNMI extr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8680"/>
            <a:ext cx="914400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408" y="1124744"/>
            <a:ext cx="5033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KNMI over opwarming Nederland:</a:t>
            </a:r>
          </a:p>
          <a:p>
            <a:r>
              <a:rPr lang="nl-NL" sz="2800" dirty="0" smtClean="0"/>
              <a:t>De </a:t>
            </a:r>
            <a:r>
              <a:rPr lang="nl-NL" sz="2800" dirty="0"/>
              <a:t>opwarming gaat twee keer zo snel als de wereldgemiddelde temperatuurstijging in een gebied dat zich uitstrekt van Frankrijk </a:t>
            </a:r>
            <a:r>
              <a:rPr lang="nl-NL" sz="2800" dirty="0" smtClean="0"/>
              <a:t>tot Polen.</a:t>
            </a:r>
          </a:p>
          <a:p>
            <a:r>
              <a:rPr lang="nl-NL" sz="2800" dirty="0"/>
              <a:t>De snellere opwarming wordt hoogstwaarschijnlijk niet veroorzaakt door natuurlijke klimaatvariaties.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65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bruiker\Documents\colleges lezingen\Klimaatcongres 2011\deBilt trendbre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5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87624" y="18864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Is er een klimaatsprong geweest in 1987?</a:t>
            </a:r>
          </a:p>
        </p:txBody>
      </p:sp>
    </p:spTree>
    <p:extLst>
      <p:ext uri="{BB962C8B-B14F-4D97-AF65-F5344CB8AC3E}">
        <p14:creationId xmlns:p14="http://schemas.microsoft.com/office/powerpoint/2010/main" val="23664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" y="1556792"/>
            <a:ext cx="9166402" cy="503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979712" y="52317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Great Pacific </a:t>
            </a:r>
            <a:r>
              <a:rPr lang="nl-NL" sz="2800" dirty="0" err="1"/>
              <a:t>Climate</a:t>
            </a:r>
            <a:r>
              <a:rPr lang="nl-NL" sz="2800" dirty="0"/>
              <a:t> Shift</a:t>
            </a:r>
          </a:p>
        </p:txBody>
      </p:sp>
    </p:spTree>
    <p:extLst>
      <p:ext uri="{BB962C8B-B14F-4D97-AF65-F5344CB8AC3E}">
        <p14:creationId xmlns:p14="http://schemas.microsoft.com/office/powerpoint/2010/main" val="635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eo-informatie.nl/cgi/projects/hgn/hgn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543"/>
            <a:ext cx="6552728" cy="68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7092280" y="1556792"/>
            <a:ext cx="18722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Nederland in 1900</a:t>
            </a:r>
          </a:p>
          <a:p>
            <a:endParaRPr lang="nl-NL" dirty="0"/>
          </a:p>
          <a:p>
            <a:r>
              <a:rPr lang="nl-NL" i="1" dirty="0"/>
              <a:t>bron </a:t>
            </a:r>
            <a:r>
              <a:rPr lang="nl-NL" i="1" dirty="0" err="1"/>
              <a:t>Alterra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7879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092280" y="1556792"/>
            <a:ext cx="18722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Nederland in </a:t>
            </a:r>
            <a:r>
              <a:rPr lang="nl-NL" sz="2800" dirty="0" smtClean="0"/>
              <a:t>2000</a:t>
            </a:r>
            <a:endParaRPr lang="nl-NL" sz="2800" dirty="0"/>
          </a:p>
          <a:p>
            <a:endParaRPr lang="nl-NL" dirty="0"/>
          </a:p>
          <a:p>
            <a:r>
              <a:rPr lang="nl-NL" i="1" dirty="0"/>
              <a:t>bron </a:t>
            </a:r>
            <a:r>
              <a:rPr lang="nl-NL" i="1" dirty="0" err="1"/>
              <a:t>Alterra</a:t>
            </a:r>
            <a:endParaRPr lang="nl-NL" i="1" dirty="0"/>
          </a:p>
        </p:txBody>
      </p:sp>
      <p:pic>
        <p:nvPicPr>
          <p:cNvPr id="11266" name="Picture 2" descr="http://www.geo-informatie.nl/cgi/projects/hgn/hgn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0" y="11684"/>
            <a:ext cx="5940495" cy="68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bruiker\Documents\colleges lezingen\Klimaatcongres 2011\verdroogde gebieden 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19211"/>
            <a:ext cx="6034037" cy="52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47667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Welke rol speelt de verdroging?</a:t>
            </a:r>
          </a:p>
        </p:txBody>
      </p:sp>
    </p:spTree>
    <p:extLst>
      <p:ext uri="{BB962C8B-B14F-4D97-AF65-F5344CB8AC3E}">
        <p14:creationId xmlns:p14="http://schemas.microsoft.com/office/powerpoint/2010/main" val="977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ebruiker\Documents\De Staat van het Klimaat\boek def\Cover De staat van het klimaat Carr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7236"/>
            <a:ext cx="4320480" cy="688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fineartamerica.com/images-medium/large-florida-marsh-mark-van-do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" y="0"/>
            <a:ext cx="9172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059832" y="836712"/>
            <a:ext cx="2727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Moeras in Florida</a:t>
            </a:r>
          </a:p>
        </p:txBody>
      </p:sp>
    </p:spTree>
    <p:extLst>
      <p:ext uri="{BB962C8B-B14F-4D97-AF65-F5344CB8AC3E}">
        <p14:creationId xmlns:p14="http://schemas.microsoft.com/office/powerpoint/2010/main" val="30826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022" y="1268760"/>
            <a:ext cx="5033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Zonmetingen Wageningen sinds 1928:</a:t>
            </a:r>
          </a:p>
          <a:p>
            <a:r>
              <a:rPr lang="nl-NL" sz="3600" dirty="0"/>
              <a:t>De zonaanbidder van nu heeft 412 uur per jaar meer zon te genieten dan die van 1928, een derde meer uren dan acht decennia </a:t>
            </a:r>
            <a:r>
              <a:rPr lang="nl-NL" sz="3600" dirty="0" smtClean="0"/>
              <a:t>geleden.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1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9175"/>
            <a:ext cx="6448626" cy="57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332656"/>
            <a:ext cx="5594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Waarom is de Noordzee zo warm?</a:t>
            </a:r>
          </a:p>
        </p:txBody>
      </p:sp>
    </p:spTree>
    <p:extLst>
      <p:ext uri="{BB962C8B-B14F-4D97-AF65-F5344CB8AC3E}">
        <p14:creationId xmlns:p14="http://schemas.microsoft.com/office/powerpoint/2010/main" val="37393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ennislink.nl/upload/152787_962_1149088922194-NLklimaattoekomst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3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91680" y="404664"/>
            <a:ext cx="4850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Klimaatscenario's KNMI</a:t>
            </a:r>
          </a:p>
        </p:txBody>
      </p:sp>
    </p:spTree>
    <p:extLst>
      <p:ext uri="{BB962C8B-B14F-4D97-AF65-F5344CB8AC3E}">
        <p14:creationId xmlns:p14="http://schemas.microsoft.com/office/powerpoint/2010/main" val="136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ebruiker\Documents\colleges lezingen\Klimaatcongres 2011\bruikbare weersvoorspe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" y="1700808"/>
            <a:ext cx="9139194" cy="47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63688" y="69269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Bruikbare weersvoorspelling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6660232" y="6455838"/>
            <a:ext cx="14959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/>
              <a:t>Bron: </a:t>
            </a:r>
            <a:r>
              <a:rPr lang="nl-NL" sz="1100" i="1" dirty="0" err="1"/>
              <a:t>Gerbrand</a:t>
            </a:r>
            <a:r>
              <a:rPr lang="nl-NL" sz="1100" i="1" dirty="0"/>
              <a:t> Komen</a:t>
            </a:r>
          </a:p>
        </p:txBody>
      </p:sp>
    </p:spTree>
    <p:extLst>
      <p:ext uri="{BB962C8B-B14F-4D97-AF65-F5344CB8AC3E}">
        <p14:creationId xmlns:p14="http://schemas.microsoft.com/office/powerpoint/2010/main" val="8584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artvannederland.nl/wp-content/uploads/2010/01/capture54-545x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70415" cy="47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54868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Tekort aan strooizout in 2009 en 2010</a:t>
            </a:r>
          </a:p>
        </p:txBody>
      </p:sp>
    </p:spTree>
    <p:extLst>
      <p:ext uri="{BB962C8B-B14F-4D97-AF65-F5344CB8AC3E}">
        <p14:creationId xmlns:p14="http://schemas.microsoft.com/office/powerpoint/2010/main" val="22484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tweermagazine.nl/assets/images/extreemweer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2276872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Duizend jaar weersextremen in Nederland</a:t>
            </a:r>
          </a:p>
        </p:txBody>
      </p:sp>
    </p:spTree>
    <p:extLst>
      <p:ext uri="{BB962C8B-B14F-4D97-AF65-F5344CB8AC3E}">
        <p14:creationId xmlns:p14="http://schemas.microsoft.com/office/powerpoint/2010/main" val="3413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63688" y="2132856"/>
            <a:ext cx="5100751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Het verleden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biedt de sleutel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voor de toekomst</a:t>
            </a:r>
            <a:endParaRPr lang="nl-NL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98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63688" y="2132856"/>
            <a:ext cx="5100751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Slotconclusies</a:t>
            </a:r>
            <a:endParaRPr lang="nl-NL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01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19672" y="2132856"/>
            <a:ext cx="5244767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Lokaal klimaatbeleid</a:t>
            </a:r>
            <a:endParaRPr lang="nl-NL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=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Adaptatie</a:t>
            </a:r>
          </a:p>
        </p:txBody>
      </p:sp>
    </p:spTree>
    <p:extLst>
      <p:ext uri="{BB962C8B-B14F-4D97-AF65-F5344CB8AC3E}">
        <p14:creationId xmlns:p14="http://schemas.microsoft.com/office/powerpoint/2010/main" val="11912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51721" y="2780927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 smtClean="0"/>
              <a:t>Het warmt al tien</a:t>
            </a:r>
          </a:p>
          <a:p>
            <a:pPr algn="ctr"/>
            <a:r>
              <a:rPr lang="nl-NL" sz="3600" dirty="0" smtClean="0"/>
              <a:t>jaar niet op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710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44256" y="1340768"/>
            <a:ext cx="604867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Lokaal energiebeleid: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l-NL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dirty="0" smtClean="0">
                <a:ea typeface="Calibri"/>
                <a:cs typeface="Times New Roman"/>
              </a:rPr>
              <a:t>Focus op kWh en niet op CO</a:t>
            </a:r>
            <a:r>
              <a:rPr lang="nl-NL" sz="3600" baseline="-25000" dirty="0" smtClean="0">
                <a:ea typeface="Calibri"/>
                <a:cs typeface="Times New Roman"/>
              </a:rPr>
              <a:t>2</a:t>
            </a:r>
            <a:endParaRPr lang="nl-NL" sz="36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3783" y="2132856"/>
            <a:ext cx="509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Marcel </a:t>
            </a:r>
            <a:r>
              <a:rPr lang="en-US" sz="2400" dirty="0" err="1" smtClean="0"/>
              <a:t>Crok</a:t>
            </a:r>
            <a:r>
              <a:rPr lang="en-US" sz="2400" dirty="0" smtClean="0"/>
              <a:t> | </a:t>
            </a:r>
            <a:r>
              <a:rPr lang="en-US" sz="2400" i="1" dirty="0" smtClean="0"/>
              <a:t>De </a:t>
            </a:r>
            <a:r>
              <a:rPr lang="en-US" sz="2400" i="1" dirty="0" err="1" smtClean="0"/>
              <a:t>staat</a:t>
            </a:r>
            <a:r>
              <a:rPr lang="en-US" sz="2400" i="1" dirty="0" smtClean="0"/>
              <a:t> van het </a:t>
            </a:r>
            <a:r>
              <a:rPr lang="en-US" sz="2400" i="1" dirty="0" err="1" smtClean="0"/>
              <a:t>klimaat</a:t>
            </a:r>
            <a:r>
              <a:rPr lang="en-US" sz="2400" i="1" dirty="0" smtClean="0"/>
              <a:t> </a:t>
            </a:r>
            <a:endParaRPr lang="en-US" sz="24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www.staatvanhetklimaat.nl</a:t>
            </a:r>
          </a:p>
          <a:p>
            <a:pPr algn="ctr"/>
            <a:r>
              <a:rPr lang="en-US" sz="1600" dirty="0" smtClean="0"/>
              <a:t>Twitter: @</a:t>
            </a:r>
            <a:r>
              <a:rPr lang="en-US" sz="1600" dirty="0" err="1" smtClean="0"/>
              <a:t>marcelcrok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93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\Documents\colleges lezingen\Klimaatcongres 2011\AMSRE_SST_2002_thru_July_7_2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38735" cy="58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23728" y="213285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Niemand zag die stagnatie tien jaar geleden aankomen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30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news.com.au/images/uploads/HadLey2001ToMarch2011-500x500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4756"/>
            <a:ext cx="5689079" cy="56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/>
              <a:t>Welke 'verklaringen' doen zoal de ronde?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warmte is naar de diepe oceaan (mainstream)</a:t>
            </a:r>
          </a:p>
          <a:p>
            <a:pPr marL="0" indent="0">
              <a:buNone/>
            </a:pPr>
            <a:r>
              <a:rPr lang="nl-NL" dirty="0"/>
              <a:t>Meer La </a:t>
            </a:r>
            <a:r>
              <a:rPr lang="nl-NL" dirty="0" err="1"/>
              <a:t>Niña's</a:t>
            </a:r>
            <a:r>
              <a:rPr lang="nl-NL" dirty="0"/>
              <a:t> + inactieve zon (mainstream)</a:t>
            </a:r>
          </a:p>
          <a:p>
            <a:pPr marL="0" indent="0">
              <a:buNone/>
            </a:pPr>
            <a:r>
              <a:rPr lang="nl-NL" dirty="0"/>
              <a:t>Meer </a:t>
            </a:r>
            <a:r>
              <a:rPr lang="nl-NL" dirty="0" err="1"/>
              <a:t>aerosolen</a:t>
            </a:r>
            <a:r>
              <a:rPr lang="nl-NL" dirty="0"/>
              <a:t>, vooral uit China (mainstream)</a:t>
            </a:r>
          </a:p>
          <a:p>
            <a:pPr marL="0" indent="0">
              <a:buNone/>
            </a:pPr>
            <a:r>
              <a:rPr lang="nl-NL" dirty="0"/>
              <a:t>Afname waterdamp in de stratosfeer (mainstream)</a:t>
            </a:r>
          </a:p>
          <a:p>
            <a:pPr marL="0" indent="0">
              <a:buNone/>
            </a:pPr>
            <a:r>
              <a:rPr lang="nl-NL" dirty="0" smtClean="0"/>
              <a:t>Oscillaties </a:t>
            </a:r>
            <a:r>
              <a:rPr lang="nl-NL" dirty="0"/>
              <a:t>in de oceanen (mainstream + sceptisch)</a:t>
            </a:r>
          </a:p>
          <a:p>
            <a:pPr marL="0" indent="0">
              <a:buNone/>
            </a:pPr>
            <a:r>
              <a:rPr lang="nl-NL" dirty="0"/>
              <a:t>Lage klimaatgevoeligheid (sceptisch)</a:t>
            </a:r>
          </a:p>
          <a:p>
            <a:pPr marL="0" indent="0">
              <a:buNone/>
            </a:pPr>
            <a:r>
              <a:rPr lang="nl-NL" dirty="0"/>
              <a:t>Negatieve wolkenfeedback (sceptisch)</a:t>
            </a:r>
          </a:p>
        </p:txBody>
      </p:sp>
    </p:spTree>
    <p:extLst>
      <p:ext uri="{BB962C8B-B14F-4D97-AF65-F5344CB8AC3E}">
        <p14:creationId xmlns:p14="http://schemas.microsoft.com/office/powerpoint/2010/main" val="10551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80606"/>
            <a:ext cx="8363272" cy="1143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+mn-lt"/>
              </a:rPr>
              <a:t>Wat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zijn</a:t>
            </a:r>
            <a:r>
              <a:rPr lang="en-US" sz="3600" dirty="0" smtClean="0">
                <a:latin typeface="+mn-lt"/>
              </a:rPr>
              <a:t> de </a:t>
            </a:r>
            <a:br>
              <a:rPr lang="en-US" sz="3600" dirty="0" smtClean="0">
                <a:latin typeface="+mn-lt"/>
              </a:rPr>
            </a:br>
            <a:r>
              <a:rPr lang="en-US" sz="3600" dirty="0" err="1" smtClean="0">
                <a:latin typeface="+mn-lt"/>
              </a:rPr>
              <a:t>grote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vragen</a:t>
            </a:r>
            <a:r>
              <a:rPr lang="en-US" sz="3600" dirty="0" smtClean="0">
                <a:latin typeface="+mn-lt"/>
              </a:rPr>
              <a:t>? 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5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6386</TotalTime>
  <Words>398</Words>
  <Application>Microsoft Office PowerPoint</Application>
  <PresentationFormat>Diavoorstelling (4:3)</PresentationFormat>
  <Paragraphs>110</Paragraphs>
  <Slides>41</Slides>
  <Notes>33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2" baseType="lpstr">
      <vt:lpstr>Black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'verklaringen' doen zoal de ronde? </vt:lpstr>
      <vt:lpstr>Wat zijn de  grote vragen? </vt:lpstr>
      <vt:lpstr>Aerosolen</vt:lpstr>
      <vt:lpstr>PowerPoint-presentatie</vt:lpstr>
      <vt:lpstr>Oceanen?</vt:lpstr>
      <vt:lpstr>Atlantic Multidecadal Oscillation</vt:lpstr>
      <vt:lpstr>Andere antropogene factoren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 Abc</dc:creator>
  <cp:lastModifiedBy>Gebruiker</cp:lastModifiedBy>
  <cp:revision>100</cp:revision>
  <dcterms:created xsi:type="dcterms:W3CDTF">2011-08-30T21:21:33Z</dcterms:created>
  <dcterms:modified xsi:type="dcterms:W3CDTF">2011-11-04T19:18:14Z</dcterms:modified>
</cp:coreProperties>
</file>